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84" r:id="rId3"/>
    <p:sldId id="285" r:id="rId4"/>
    <p:sldId id="286" r:id="rId5"/>
    <p:sldId id="291" r:id="rId6"/>
    <p:sldId id="287" r:id="rId7"/>
    <p:sldId id="288" r:id="rId8"/>
    <p:sldId id="289" r:id="rId9"/>
    <p:sldId id="292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E3894C-F3A0-4321-9C5B-DF65C83D1456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9ABFB08B-A9AE-415A-BF2B-ED2D4E25F5AB}">
      <dgm:prSet phldrT="[Text]"/>
      <dgm:spPr/>
      <dgm:t>
        <a:bodyPr/>
        <a:lstStyle/>
        <a:p>
          <a:r>
            <a:rPr lang="en-US" dirty="0" smtClean="0"/>
            <a:t>Data Storage</a:t>
          </a:r>
        </a:p>
        <a:p>
          <a:r>
            <a:rPr lang="en-US" dirty="0" smtClean="0"/>
            <a:t>HDFS</a:t>
          </a:r>
          <a:endParaRPr lang="en-US" dirty="0"/>
        </a:p>
      </dgm:t>
    </dgm:pt>
    <dgm:pt modelId="{D2890984-AB07-4339-A9C7-7CEA29831F2F}" type="parTrans" cxnId="{A824A12E-AA01-439F-8A64-1469A5338A3D}">
      <dgm:prSet/>
      <dgm:spPr/>
      <dgm:t>
        <a:bodyPr/>
        <a:lstStyle/>
        <a:p>
          <a:endParaRPr lang="en-US"/>
        </a:p>
      </dgm:t>
    </dgm:pt>
    <dgm:pt modelId="{27B6B252-C651-425A-AF66-50476EB51AF2}" type="sibTrans" cxnId="{A824A12E-AA01-439F-8A64-1469A5338A3D}">
      <dgm:prSet/>
      <dgm:spPr/>
      <dgm:t>
        <a:bodyPr/>
        <a:lstStyle/>
        <a:p>
          <a:endParaRPr lang="en-US"/>
        </a:p>
      </dgm:t>
    </dgm:pt>
    <dgm:pt modelId="{2D40B571-F7B1-4D76-A7D3-05B7F5FCE5D7}">
      <dgm:prSet phldrT="[Text]"/>
      <dgm:spPr/>
      <dgm:t>
        <a:bodyPr/>
        <a:lstStyle/>
        <a:p>
          <a:r>
            <a:rPr lang="en-US" dirty="0" smtClean="0"/>
            <a:t>Data Processing</a:t>
          </a:r>
        </a:p>
        <a:p>
          <a:r>
            <a:rPr lang="en-US" dirty="0" smtClean="0"/>
            <a:t>MapReduce</a:t>
          </a:r>
          <a:endParaRPr lang="en-US" dirty="0"/>
        </a:p>
      </dgm:t>
    </dgm:pt>
    <dgm:pt modelId="{1B3D30FC-9073-43D1-825D-53CB4BEBF063}" type="parTrans" cxnId="{EE3D193D-9E6B-4F67-8044-C60FCDA94CB9}">
      <dgm:prSet/>
      <dgm:spPr/>
      <dgm:t>
        <a:bodyPr/>
        <a:lstStyle/>
        <a:p>
          <a:endParaRPr lang="en-US"/>
        </a:p>
      </dgm:t>
    </dgm:pt>
    <dgm:pt modelId="{8E956061-837D-418F-9CD6-993B3425AF99}" type="sibTrans" cxnId="{EE3D193D-9E6B-4F67-8044-C60FCDA94CB9}">
      <dgm:prSet/>
      <dgm:spPr/>
      <dgm:t>
        <a:bodyPr/>
        <a:lstStyle/>
        <a:p>
          <a:endParaRPr lang="en-US"/>
        </a:p>
      </dgm:t>
    </dgm:pt>
    <dgm:pt modelId="{AED8D517-BB9B-4F71-B9DB-58A6CB995D5C}" type="pres">
      <dgm:prSet presAssocID="{1CE3894C-F3A0-4321-9C5B-DF65C83D1456}" presName="compositeShape" presStyleCnt="0">
        <dgm:presLayoutVars>
          <dgm:chMax val="7"/>
          <dgm:dir/>
          <dgm:resizeHandles val="exact"/>
        </dgm:presLayoutVars>
      </dgm:prSet>
      <dgm:spPr/>
    </dgm:pt>
    <dgm:pt modelId="{8618F787-EF77-4ABC-846F-E7F27A555546}" type="pres">
      <dgm:prSet presAssocID="{1CE3894C-F3A0-4321-9C5B-DF65C83D1456}" presName="wedge1" presStyleLbl="node1" presStyleIdx="0" presStyleCnt="2"/>
      <dgm:spPr/>
      <dgm:t>
        <a:bodyPr/>
        <a:lstStyle/>
        <a:p>
          <a:endParaRPr lang="en-US"/>
        </a:p>
      </dgm:t>
    </dgm:pt>
    <dgm:pt modelId="{600901C0-AD0A-46CA-AA55-1A674865B294}" type="pres">
      <dgm:prSet presAssocID="{1CE3894C-F3A0-4321-9C5B-DF65C83D1456}" presName="dummy1a" presStyleCnt="0"/>
      <dgm:spPr/>
    </dgm:pt>
    <dgm:pt modelId="{FF071464-4193-475E-917F-4106358BAED1}" type="pres">
      <dgm:prSet presAssocID="{1CE3894C-F3A0-4321-9C5B-DF65C83D1456}" presName="dummy1b" presStyleCnt="0"/>
      <dgm:spPr/>
    </dgm:pt>
    <dgm:pt modelId="{21796D25-C737-4DF2-853F-60C79AC19A5E}" type="pres">
      <dgm:prSet presAssocID="{1CE3894C-F3A0-4321-9C5B-DF65C83D1456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967C04-AFEE-4CB4-B8CA-25DD6F9D8C5D}" type="pres">
      <dgm:prSet presAssocID="{1CE3894C-F3A0-4321-9C5B-DF65C83D1456}" presName="wedge2" presStyleLbl="node1" presStyleIdx="1" presStyleCnt="2"/>
      <dgm:spPr/>
      <dgm:t>
        <a:bodyPr/>
        <a:lstStyle/>
        <a:p>
          <a:endParaRPr lang="en-US"/>
        </a:p>
      </dgm:t>
    </dgm:pt>
    <dgm:pt modelId="{D7419F53-CC64-4467-8B74-84099D5C7902}" type="pres">
      <dgm:prSet presAssocID="{1CE3894C-F3A0-4321-9C5B-DF65C83D1456}" presName="dummy2a" presStyleCnt="0"/>
      <dgm:spPr/>
    </dgm:pt>
    <dgm:pt modelId="{12CD96BD-3C73-4198-8E83-4E4335AC0E60}" type="pres">
      <dgm:prSet presAssocID="{1CE3894C-F3A0-4321-9C5B-DF65C83D1456}" presName="dummy2b" presStyleCnt="0"/>
      <dgm:spPr/>
    </dgm:pt>
    <dgm:pt modelId="{13239E9C-1C39-4A89-ABF2-8D4A953BDDF1}" type="pres">
      <dgm:prSet presAssocID="{1CE3894C-F3A0-4321-9C5B-DF65C83D1456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57736-4909-4D26-8C9E-C93EC1580DF9}" type="pres">
      <dgm:prSet presAssocID="{27B6B252-C651-425A-AF66-50476EB51AF2}" presName="arrowWedge1" presStyleLbl="fgSibTrans2D1" presStyleIdx="0" presStyleCnt="2"/>
      <dgm:spPr/>
    </dgm:pt>
    <dgm:pt modelId="{2ED79121-7379-4D61-A454-E61E8CE96943}" type="pres">
      <dgm:prSet presAssocID="{8E956061-837D-418F-9CD6-993B3425AF99}" presName="arrowWedge2" presStyleLbl="fgSibTrans2D1" presStyleIdx="1" presStyleCnt="2"/>
      <dgm:spPr/>
    </dgm:pt>
  </dgm:ptLst>
  <dgm:cxnLst>
    <dgm:cxn modelId="{E003DA2E-3976-4890-9B9D-41FCDFF3959C}" type="presOf" srcId="{2D40B571-F7B1-4D76-A7D3-05B7F5FCE5D7}" destId="{13239E9C-1C39-4A89-ABF2-8D4A953BDDF1}" srcOrd="1" destOrd="0" presId="urn:microsoft.com/office/officeart/2005/8/layout/cycle8"/>
    <dgm:cxn modelId="{CF240782-C258-4666-A846-608BC39A2172}" type="presOf" srcId="{1CE3894C-F3A0-4321-9C5B-DF65C83D1456}" destId="{AED8D517-BB9B-4F71-B9DB-58A6CB995D5C}" srcOrd="0" destOrd="0" presId="urn:microsoft.com/office/officeart/2005/8/layout/cycle8"/>
    <dgm:cxn modelId="{AB37B146-D0D4-49F0-87AB-3B23AADA9178}" type="presOf" srcId="{9ABFB08B-A9AE-415A-BF2B-ED2D4E25F5AB}" destId="{21796D25-C737-4DF2-853F-60C79AC19A5E}" srcOrd="1" destOrd="0" presId="urn:microsoft.com/office/officeart/2005/8/layout/cycle8"/>
    <dgm:cxn modelId="{142A6792-18CB-4091-ACFA-802FFE014EE2}" type="presOf" srcId="{2D40B571-F7B1-4D76-A7D3-05B7F5FCE5D7}" destId="{14967C04-AFEE-4CB4-B8CA-25DD6F9D8C5D}" srcOrd="0" destOrd="0" presId="urn:microsoft.com/office/officeart/2005/8/layout/cycle8"/>
    <dgm:cxn modelId="{EDBBB6B2-A4FB-4EC9-85B4-867633C86A50}" type="presOf" srcId="{9ABFB08B-A9AE-415A-BF2B-ED2D4E25F5AB}" destId="{8618F787-EF77-4ABC-846F-E7F27A555546}" srcOrd="0" destOrd="0" presId="urn:microsoft.com/office/officeart/2005/8/layout/cycle8"/>
    <dgm:cxn modelId="{EE3D193D-9E6B-4F67-8044-C60FCDA94CB9}" srcId="{1CE3894C-F3A0-4321-9C5B-DF65C83D1456}" destId="{2D40B571-F7B1-4D76-A7D3-05B7F5FCE5D7}" srcOrd="1" destOrd="0" parTransId="{1B3D30FC-9073-43D1-825D-53CB4BEBF063}" sibTransId="{8E956061-837D-418F-9CD6-993B3425AF99}"/>
    <dgm:cxn modelId="{A824A12E-AA01-439F-8A64-1469A5338A3D}" srcId="{1CE3894C-F3A0-4321-9C5B-DF65C83D1456}" destId="{9ABFB08B-A9AE-415A-BF2B-ED2D4E25F5AB}" srcOrd="0" destOrd="0" parTransId="{D2890984-AB07-4339-A9C7-7CEA29831F2F}" sibTransId="{27B6B252-C651-425A-AF66-50476EB51AF2}"/>
    <dgm:cxn modelId="{E91E5A9D-5A31-47A4-8955-9333E40074A9}" type="presParOf" srcId="{AED8D517-BB9B-4F71-B9DB-58A6CB995D5C}" destId="{8618F787-EF77-4ABC-846F-E7F27A555546}" srcOrd="0" destOrd="0" presId="urn:microsoft.com/office/officeart/2005/8/layout/cycle8"/>
    <dgm:cxn modelId="{F9C475E2-2D63-47DB-96CE-9A794F8EEDF0}" type="presParOf" srcId="{AED8D517-BB9B-4F71-B9DB-58A6CB995D5C}" destId="{600901C0-AD0A-46CA-AA55-1A674865B294}" srcOrd="1" destOrd="0" presId="urn:microsoft.com/office/officeart/2005/8/layout/cycle8"/>
    <dgm:cxn modelId="{3F8D87F0-ACA5-4F93-A248-625E41170D81}" type="presParOf" srcId="{AED8D517-BB9B-4F71-B9DB-58A6CB995D5C}" destId="{FF071464-4193-475E-917F-4106358BAED1}" srcOrd="2" destOrd="0" presId="urn:microsoft.com/office/officeart/2005/8/layout/cycle8"/>
    <dgm:cxn modelId="{998C35E9-F007-416A-B126-91D065405553}" type="presParOf" srcId="{AED8D517-BB9B-4F71-B9DB-58A6CB995D5C}" destId="{21796D25-C737-4DF2-853F-60C79AC19A5E}" srcOrd="3" destOrd="0" presId="urn:microsoft.com/office/officeart/2005/8/layout/cycle8"/>
    <dgm:cxn modelId="{35C4D7FC-D393-472B-8407-418950275693}" type="presParOf" srcId="{AED8D517-BB9B-4F71-B9DB-58A6CB995D5C}" destId="{14967C04-AFEE-4CB4-B8CA-25DD6F9D8C5D}" srcOrd="4" destOrd="0" presId="urn:microsoft.com/office/officeart/2005/8/layout/cycle8"/>
    <dgm:cxn modelId="{7C4D0C95-96EF-40B1-B774-A1DE793E56AE}" type="presParOf" srcId="{AED8D517-BB9B-4F71-B9DB-58A6CB995D5C}" destId="{D7419F53-CC64-4467-8B74-84099D5C7902}" srcOrd="5" destOrd="0" presId="urn:microsoft.com/office/officeart/2005/8/layout/cycle8"/>
    <dgm:cxn modelId="{0C6866E4-7490-4DAD-9FC5-B730164878D1}" type="presParOf" srcId="{AED8D517-BB9B-4F71-B9DB-58A6CB995D5C}" destId="{12CD96BD-3C73-4198-8E83-4E4335AC0E60}" srcOrd="6" destOrd="0" presId="urn:microsoft.com/office/officeart/2005/8/layout/cycle8"/>
    <dgm:cxn modelId="{25E6B9BB-ECDB-471A-970C-31218BA2A3BD}" type="presParOf" srcId="{AED8D517-BB9B-4F71-B9DB-58A6CB995D5C}" destId="{13239E9C-1C39-4A89-ABF2-8D4A953BDDF1}" srcOrd="7" destOrd="0" presId="urn:microsoft.com/office/officeart/2005/8/layout/cycle8"/>
    <dgm:cxn modelId="{9A6C6853-5524-4ABB-8164-7BA6FF2450A8}" type="presParOf" srcId="{AED8D517-BB9B-4F71-B9DB-58A6CB995D5C}" destId="{E9457736-4909-4D26-8C9E-C93EC1580DF9}" srcOrd="8" destOrd="0" presId="urn:microsoft.com/office/officeart/2005/8/layout/cycle8"/>
    <dgm:cxn modelId="{CBF0A2AD-49A0-4CFF-B76F-6BE5569E54E5}" type="presParOf" srcId="{AED8D517-BB9B-4F71-B9DB-58A6CB995D5C}" destId="{2ED79121-7379-4D61-A454-E61E8CE96943}" srcOrd="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18F787-EF77-4ABC-846F-E7F27A555546}">
      <dsp:nvSpPr>
        <dsp:cNvPr id="0" name=""/>
        <dsp:cNvSpPr/>
      </dsp:nvSpPr>
      <dsp:spPr>
        <a:xfrm>
          <a:off x="434339" y="177072"/>
          <a:ext cx="2048256" cy="2048256"/>
        </a:xfrm>
        <a:prstGeom prst="pie">
          <a:avLst>
            <a:gd name="adj1" fmla="val 1620000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Data Storage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HDFS</a:t>
          </a:r>
          <a:endParaRPr lang="en-US" sz="1100" kern="1200" dirty="0"/>
        </a:p>
      </dsp:txBody>
      <dsp:txXfrm>
        <a:off x="1553565" y="713520"/>
        <a:ext cx="731520" cy="975360"/>
      </dsp:txXfrm>
    </dsp:sp>
    <dsp:sp modelId="{14967C04-AFEE-4CB4-B8CA-25DD6F9D8C5D}">
      <dsp:nvSpPr>
        <dsp:cNvPr id="0" name=""/>
        <dsp:cNvSpPr/>
      </dsp:nvSpPr>
      <dsp:spPr>
        <a:xfrm>
          <a:off x="336803" y="177072"/>
          <a:ext cx="2048256" cy="204825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Data Processing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MapReduce</a:t>
          </a:r>
          <a:endParaRPr lang="en-US" sz="1100" kern="1200" dirty="0"/>
        </a:p>
      </dsp:txBody>
      <dsp:txXfrm>
        <a:off x="534314" y="713520"/>
        <a:ext cx="731520" cy="975360"/>
      </dsp:txXfrm>
    </dsp:sp>
    <dsp:sp modelId="{E9457736-4909-4D26-8C9E-C93EC1580DF9}">
      <dsp:nvSpPr>
        <dsp:cNvPr id="0" name=""/>
        <dsp:cNvSpPr/>
      </dsp:nvSpPr>
      <dsp:spPr>
        <a:xfrm>
          <a:off x="307542" y="50275"/>
          <a:ext cx="2301850" cy="2301850"/>
        </a:xfrm>
        <a:prstGeom prst="circularArrow">
          <a:avLst>
            <a:gd name="adj1" fmla="val 5085"/>
            <a:gd name="adj2" fmla="val 327528"/>
            <a:gd name="adj3" fmla="val 50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79121-7379-4D61-A454-E61E8CE96943}">
      <dsp:nvSpPr>
        <dsp:cNvPr id="0" name=""/>
        <dsp:cNvSpPr/>
      </dsp:nvSpPr>
      <dsp:spPr>
        <a:xfrm>
          <a:off x="210006" y="50275"/>
          <a:ext cx="2301850" cy="2301850"/>
        </a:xfrm>
        <a:prstGeom prst="circularArrow">
          <a:avLst>
            <a:gd name="adj1" fmla="val 5085"/>
            <a:gd name="adj2" fmla="val 327528"/>
            <a:gd name="adj3" fmla="val 158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lipaat.com/blog/tutorial/big-data-and-hadoop-tutorial/the-hadoop-module-high-level-architecture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Hadoop Architecture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/>
              <a:t>: </a:t>
            </a:r>
            <a:r>
              <a:rPr lang="en-US" smtClean="0"/>
              <a:t>Hadoop </a:t>
            </a:r>
            <a:r>
              <a:rPr lang="en-US" dirty="0"/>
              <a:t>Ecosystem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066800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</a:t>
            </a:r>
          </a:p>
          <a:p>
            <a:r>
              <a:rPr lang="en-US" dirty="0" smtClean="0"/>
              <a:t>Big Data and Analytics by Acharya, </a:t>
            </a:r>
            <a:r>
              <a:rPr lang="en-US" dirty="0" err="1" smtClean="0"/>
              <a:t>Chellappan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Conceptual Layer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Conceptually divided into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Data Storage Layer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Data Processing Layer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207894281"/>
              </p:ext>
            </p:extLst>
          </p:nvPr>
        </p:nvGraphicFramePr>
        <p:xfrm>
          <a:off x="4800600" y="1600201"/>
          <a:ext cx="2819400" cy="2438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High Level Architecture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4628661" cy="4419599"/>
          </a:xfrm>
        </p:spPr>
        <p:txBody>
          <a:bodyPr/>
          <a:lstStyle/>
          <a:p>
            <a:r>
              <a:rPr lang="en-IN" dirty="0" smtClean="0"/>
              <a:t>Master Slave Architecture</a:t>
            </a:r>
          </a:p>
          <a:p>
            <a:r>
              <a:rPr lang="en-IN" dirty="0" smtClean="0"/>
              <a:t>Master Node: </a:t>
            </a:r>
            <a:r>
              <a:rPr lang="en-IN" dirty="0" err="1" smtClean="0"/>
              <a:t>NameNode</a:t>
            </a:r>
            <a:endParaRPr lang="en-IN" dirty="0" smtClean="0"/>
          </a:p>
          <a:p>
            <a:r>
              <a:rPr lang="en-IN" dirty="0" smtClean="0"/>
              <a:t>Slave Node : </a:t>
            </a:r>
            <a:r>
              <a:rPr lang="en-IN" dirty="0" err="1" smtClean="0"/>
              <a:t>DataNode</a:t>
            </a:r>
            <a:endParaRPr lang="en-IN" dirty="0" smtClean="0"/>
          </a:p>
          <a:p>
            <a:endParaRPr lang="en-IN" dirty="0"/>
          </a:p>
          <a:p>
            <a:r>
              <a:rPr lang="en-IN" dirty="0" smtClean="0"/>
              <a:t>Components of Master Node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Master HDFS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Responsible for partitioning the data storage across slave nodes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Keeps tracks of locations of data on </a:t>
            </a:r>
            <a:r>
              <a:rPr lang="en-IN" dirty="0" err="1" smtClean="0"/>
              <a:t>DataNodes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Master MapReduce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Decides and schedules computation </a:t>
            </a:r>
          </a:p>
          <a:p>
            <a:pPr marL="914400" lvl="2" indent="0">
              <a:buNone/>
            </a:pPr>
            <a:r>
              <a:rPr lang="en-IN" dirty="0" smtClean="0"/>
              <a:t>task on slave nodes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806978"/>
            <a:ext cx="6725603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3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Hadoop Version 1.0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838461" cy="4648199"/>
          </a:xfrm>
        </p:spPr>
        <p:txBody>
          <a:bodyPr>
            <a:normAutofit/>
          </a:bodyPr>
          <a:lstStyle/>
          <a:p>
            <a:r>
              <a:rPr lang="en-IN" dirty="0" smtClean="0"/>
              <a:t>Two main </a:t>
            </a:r>
            <a:r>
              <a:rPr lang="en-IN" dirty="0" smtClean="0"/>
              <a:t>parts</a:t>
            </a:r>
          </a:p>
          <a:p>
            <a:r>
              <a:rPr lang="en-IN" dirty="0" smtClean="0"/>
              <a:t>Data </a:t>
            </a:r>
            <a:r>
              <a:rPr lang="en-IN" dirty="0" smtClean="0"/>
              <a:t>Storage Framework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General purpose file system – HDFS – Hadoop Distributed File System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Schema less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Simply stores data files in any format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Provides a lot of flexibility</a:t>
            </a:r>
          </a:p>
          <a:p>
            <a:endParaRPr lang="en-IN" dirty="0" smtClean="0"/>
          </a:p>
          <a:p>
            <a:r>
              <a:rPr lang="en-IN" dirty="0" smtClean="0"/>
              <a:t>Data Processing Framework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Simple functional programming model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Formed by Google as MapReduce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Map – take set of key-value pairs and generate intermediate data which is also key-value pair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Reduce – act of the intermediate key-value pairs to output 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2438400"/>
            <a:ext cx="3048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1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Hadoop High Level Architecture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905000"/>
            <a:ext cx="7162800" cy="37287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3000" y="5938514"/>
            <a:ext cx="987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Source : </a:t>
            </a:r>
            <a:r>
              <a:rPr lang="en-US" dirty="0" err="1">
                <a:hlinkClick r:id="rId3"/>
              </a:rPr>
              <a:t>intellipaat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93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Hadoop Version 1.0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/>
          <a:lstStyle/>
          <a:p>
            <a:r>
              <a:rPr lang="en-IN" dirty="0" smtClean="0"/>
              <a:t>Requirement of MapReduce expertise along with proficiency in language like Java</a:t>
            </a:r>
          </a:p>
          <a:p>
            <a:r>
              <a:rPr lang="en-IN" dirty="0" smtClean="0"/>
              <a:t>Only supports batch processing jobs like log analysis, data processing </a:t>
            </a:r>
            <a:endParaRPr lang="en-IN" dirty="0" smtClean="0"/>
          </a:p>
          <a:p>
            <a:r>
              <a:rPr lang="en-IN" dirty="0" smtClean="0"/>
              <a:t>Tightly </a:t>
            </a:r>
            <a:r>
              <a:rPr lang="en-IN" dirty="0" smtClean="0"/>
              <a:t>coupled with MapReduce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Only Two solutions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Needs to adapt the existing data processing program into MapReduce paradigm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Extract data from HDFS and execute the programs in other platforms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None is viable as results into inefficiencies by data movement!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Limitations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896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Hadoop Version 2.0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371725"/>
            <a:ext cx="6477000" cy="30289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238261" cy="4571999"/>
          </a:xfrm>
        </p:spPr>
        <p:txBody>
          <a:bodyPr/>
          <a:lstStyle/>
          <a:p>
            <a:r>
              <a:rPr lang="en-IN" dirty="0" smtClean="0"/>
              <a:t>New resource manager YARN – Yet Another Resource Navigator is added </a:t>
            </a:r>
          </a:p>
          <a:p>
            <a:r>
              <a:rPr lang="en-IN" dirty="0" smtClean="0"/>
              <a:t>Any application capable of diving itself into parallel tasks is supported by YARN</a:t>
            </a:r>
          </a:p>
          <a:p>
            <a:r>
              <a:rPr lang="en-IN" dirty="0" smtClean="0"/>
              <a:t>Takes care of allocations of subtasks of submitted applications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 smtClean="0"/>
              <a:t>ApplicationMaster</a:t>
            </a:r>
            <a:r>
              <a:rPr lang="en-IN" dirty="0" smtClean="0"/>
              <a:t> instead of </a:t>
            </a:r>
            <a:r>
              <a:rPr lang="en-IN" dirty="0" err="1" smtClean="0"/>
              <a:t>JobTracker</a:t>
            </a:r>
            <a:r>
              <a:rPr lang="en-IN" dirty="0" smtClean="0"/>
              <a:t> on Master node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 smtClean="0"/>
              <a:t>NodeManager</a:t>
            </a:r>
            <a:r>
              <a:rPr lang="en-IN" dirty="0" smtClean="0"/>
              <a:t> instead of </a:t>
            </a:r>
            <a:r>
              <a:rPr lang="en-IN" dirty="0" err="1" smtClean="0"/>
              <a:t>TaskTracker</a:t>
            </a:r>
            <a:r>
              <a:rPr lang="en-IN" dirty="0" smtClean="0"/>
              <a:t> on the Slave nodes</a:t>
            </a:r>
          </a:p>
          <a:p>
            <a:endParaRPr lang="en-IN" dirty="0"/>
          </a:p>
          <a:p>
            <a:r>
              <a:rPr lang="en-IN" dirty="0" smtClean="0"/>
              <a:t>Removed dependency on the MapReduce</a:t>
            </a:r>
          </a:p>
          <a:p>
            <a:r>
              <a:rPr lang="en-IN" dirty="0" smtClean="0"/>
              <a:t>Supports real time workloads as well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103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Hadoop Distributions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Open source Apache project</a:t>
            </a:r>
          </a:p>
          <a:p>
            <a:r>
              <a:rPr lang="en-IN" dirty="0" smtClean="0"/>
              <a:t>Core components 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Hadoop Common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Hadoop Distributed File System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Hadoop YARN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Hadoop MapReduce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340644"/>
            <a:ext cx="64293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2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Leading Vendors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87" y="1629771"/>
            <a:ext cx="88296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1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3210</TotalTime>
  <Words>309</Words>
  <Application>Microsoft Office PowerPoint</Application>
  <PresentationFormat>Widescreen</PresentationFormat>
  <Paragraphs>68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Hadoop Architecture</vt:lpstr>
      <vt:lpstr>Conceptual Layer</vt:lpstr>
      <vt:lpstr>High Level Architecture</vt:lpstr>
      <vt:lpstr>Hadoop Version 1.0</vt:lpstr>
      <vt:lpstr>Hadoop High Level Architecture</vt:lpstr>
      <vt:lpstr>Hadoop Version 1.0</vt:lpstr>
      <vt:lpstr>Hadoop Version 2.0</vt:lpstr>
      <vt:lpstr>Hadoop Distributions</vt:lpstr>
      <vt:lpstr>Leading Vendors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234</cp:revision>
  <dcterms:created xsi:type="dcterms:W3CDTF">2018-10-16T06:13:57Z</dcterms:created>
  <dcterms:modified xsi:type="dcterms:W3CDTF">2020-03-08T03:00:07Z</dcterms:modified>
</cp:coreProperties>
</file>